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9" r:id="rId2"/>
    <p:sldId id="293" r:id="rId3"/>
    <p:sldId id="294" r:id="rId4"/>
    <p:sldId id="298" r:id="rId5"/>
    <p:sldId id="274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279" r:id="rId14"/>
    <p:sldId id="295" r:id="rId15"/>
    <p:sldId id="296" r:id="rId16"/>
    <p:sldId id="297" r:id="rId17"/>
    <p:sldId id="282" r:id="rId18"/>
    <p:sldId id="291" r:id="rId19"/>
    <p:sldId id="306" r:id="rId20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D86"/>
    <a:srgbClr val="005D9B"/>
    <a:srgbClr val="E6E6E6"/>
    <a:srgbClr val="CEB46D"/>
    <a:srgbClr val="C1A45F"/>
    <a:srgbClr val="6B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tiff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4.tiff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tiff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24.jpeg"/><Relationship Id="rId10" Type="http://schemas.openxmlformats.org/officeDocument/2006/relationships/image" Target="../media/image40.jpeg"/><Relationship Id="rId4" Type="http://schemas.openxmlformats.org/officeDocument/2006/relationships/image" Target="../media/image4.tiff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png"/><Relationship Id="rId7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.tiff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Галимова Елена Николаевна</a:t>
            </a:r>
            <a:r>
              <a:rPr lang="ru-RU" sz="18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  <a:endParaRPr lang="ru-RU" sz="18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l"/>
            <a:r>
              <a:rPr lang="ru-RU" sz="1800" dirty="0">
                <a:solidFill>
                  <a:srgbClr val="005D9B"/>
                </a:solidFill>
                <a:latin typeface="Trebuchet MS" panose="020B0603020202020204" pitchFamily="34" charset="0"/>
              </a:rPr>
              <a:t>у</a:t>
            </a:r>
            <a:r>
              <a:rPr lang="ru-RU" sz="18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читель – дефектолог, нейродефектолог </a:t>
            </a:r>
          </a:p>
          <a:p>
            <a:pPr algn="l"/>
            <a:r>
              <a:rPr lang="ru-RU" sz="18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МБОУ «Андринская СОШ»</a:t>
            </a:r>
            <a:endParaRPr lang="ru-RU" sz="18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764053" y="3580049"/>
            <a:ext cx="8523741" cy="5042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образование: </a:t>
            </a:r>
            <a:endParaRPr lang="ru-RU" sz="2000" b="1" dirty="0" smtClean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практики обучения лиц с 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ОВЗ»</a:t>
            </a:r>
            <a:endParaRPr lang="ru-RU" sz="20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endParaRPr lang="ru-RU" sz="3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49" y="2926080"/>
            <a:ext cx="1696799" cy="15836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" y="1306424"/>
            <a:ext cx="11904617" cy="548887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1930" y="1639299"/>
            <a:ext cx="104708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dirty="0"/>
              <a:t> Главной задачей обучения детей с </a:t>
            </a:r>
            <a:r>
              <a:rPr lang="ru-RU" dirty="0"/>
              <a:t> </a:t>
            </a:r>
            <a:r>
              <a:rPr lang="ru-RU" dirty="0" smtClean="0"/>
              <a:t>ОВЗ является </a:t>
            </a:r>
            <a:r>
              <a:rPr lang="ru-RU" dirty="0"/>
              <a:t>развитие их познавательных возможностей, коррекция поведения, привитие им трудовых и других социально значимых навыков и умений. Конечной целью обучения и воспитания является приобщение данной категории детей к доступному им общественно полезному труду и приобретение ими социального опыта.</a:t>
            </a:r>
          </a:p>
          <a:p>
            <a:r>
              <a:rPr lang="ru-RU" dirty="0"/>
              <a:t>Нарушение интеллекта у ребенка в большинстве случаев сочетается с недостаточным развитием двигательной сферы, что отрицательно сказывается на развитии познавательной деятельности в целом.</a:t>
            </a:r>
          </a:p>
          <a:p>
            <a:r>
              <a:rPr lang="ru-RU" dirty="0"/>
              <a:t>Развитие моторики предполагает коррекцию элементарных общих и тонких моторных способностей, которыми дети с интеллектуальными отклонениями самостоятельно овладеть не могут; исправление </a:t>
            </a:r>
            <a:r>
              <a:rPr lang="ru-RU" dirty="0" smtClean="0"/>
              <a:t>неправильных</a:t>
            </a:r>
            <a:r>
              <a:rPr lang="ru-RU" dirty="0"/>
              <a:t> </a:t>
            </a:r>
            <a:r>
              <a:rPr lang="ru-RU" dirty="0" smtClean="0"/>
              <a:t>двигательных </a:t>
            </a:r>
            <a:r>
              <a:rPr lang="ru-RU" dirty="0"/>
              <a:t>образцов; формирование произвольности и целенаправленности движений; развитие некоторых основных двигательных качеств.</a:t>
            </a:r>
          </a:p>
          <a:p>
            <a:r>
              <a:rPr lang="ru-RU" dirty="0"/>
              <a:t>Систематические упражнения по тренировке движений пальцев являются мощным средством повышения работоспособности головного мозга. Мелкая моторика — основа развития, своего рода «локомотив» всех психических процессов (внимание, память, восприятие, мышление, речь). Подтверждение тому, известное изречение педагога </a:t>
            </a:r>
            <a:r>
              <a:rPr lang="ru-RU" dirty="0" smtClean="0"/>
              <a:t>В.Сухомлинского </a:t>
            </a:r>
            <a:r>
              <a:rPr lang="ru-RU" b="1" dirty="0"/>
              <a:t>«Ум ребёнка находится на кончиках его пальцев»</a:t>
            </a:r>
            <a:r>
              <a:rPr lang="ru-RU" dirty="0"/>
              <a:t>. Поэтому </a:t>
            </a:r>
            <a:r>
              <a:rPr lang="ru-RU" dirty="0" smtClean="0"/>
              <a:t> считаю, что </a:t>
            </a:r>
            <a:r>
              <a:rPr lang="ru-RU" dirty="0"/>
              <a:t>развитие мелкой моторики у детей с </a:t>
            </a:r>
            <a:r>
              <a:rPr lang="ru-RU" dirty="0" smtClean="0"/>
              <a:t>ОВЗ  </a:t>
            </a:r>
            <a:r>
              <a:rPr lang="ru-RU" dirty="0"/>
              <a:t>одной из основ их обучения и важным направлением в коррекционной работе учителя-дефектолога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" y="1306424"/>
            <a:ext cx="11904617" cy="548887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1930" y="1639299"/>
            <a:ext cx="104708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dirty="0"/>
              <a:t> Всестороннее представление об окружающем предметном мире у ребенка не может сложиться без тактильно-двигательного восприятия, так как именно оно лежит в основе чувственного познания. С помощью тактильно-двигательного восприятия складываются первые впечатления о форме, величине предметов, расположении в пространстве, качестве использованных материалов. Тактильное восприятие играет исключительную роль при выполнении различных трудовых операций в быту и везде, где необходимы навыки ручного труда. Более того, в процессе привычных действий человек зачастую почти не использует зрение, целиком опираясь на тактильно-двигательную чувствительность.</a:t>
            </a:r>
          </a:p>
          <a:p>
            <a:r>
              <a:rPr lang="ru-RU" dirty="0"/>
              <a:t>Органом осязания служит рука, а значит, и основные усилия педагога должны быть направлены на развитие чувствительности рецепторов руки. С этой целью используются различные виды деятельности, прямо или косвенно способствующие развитию тактильно-двигательных ощущений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64" y="4656871"/>
            <a:ext cx="2256427" cy="1692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7" y="4590402"/>
            <a:ext cx="1478853" cy="1971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76" y="4590402"/>
            <a:ext cx="1587867" cy="21171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01" y="4491083"/>
            <a:ext cx="1622516" cy="21633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69" y="4646892"/>
            <a:ext cx="2595154" cy="1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" y="1306424"/>
            <a:ext cx="11904617" cy="548887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1930" y="1639299"/>
            <a:ext cx="1047082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dirty="0"/>
              <a:t> Повышение  у детей  тактильной  чувствительности достигается  через  многократное последовательное использование практических упражнений. Использование предложенных упражнений и видов работ на коррекционных занятиях позволяет развивать тактильно-двигательное восприятие и мелкую моторику, а это в свою очередь влияет на формирование головного мозга и развитие речи, а так же ручной умелости, которая необходима при развитии трудовых умений и навыков.</a:t>
            </a:r>
          </a:p>
          <a:p>
            <a:r>
              <a:rPr lang="ru-RU" dirty="0" smtClean="0"/>
              <a:t>	Положительную </a:t>
            </a:r>
            <a:r>
              <a:rPr lang="ru-RU" dirty="0"/>
              <a:t>динамику в развитии мелкой моторики и тактильно- двигательных ощущений у детей, посещающих занятия учителя-дефектолога, можно увидеть в их работах, которые они выполняют под руководством </a:t>
            </a:r>
            <a:r>
              <a:rPr lang="ru-RU" dirty="0" smtClean="0"/>
              <a:t>учителя-дефектолога.</a:t>
            </a:r>
            <a:endParaRPr lang="ru-RU" dirty="0"/>
          </a:p>
          <a:p>
            <a:r>
              <a:rPr lang="ru-RU" dirty="0" smtClean="0"/>
              <a:t>	Работы </a:t>
            </a:r>
            <a:r>
              <a:rPr lang="ru-RU" dirty="0"/>
              <a:t>обучающихся выставляются на школьных и городских выставках, участвуют в конкурсах декоративно-прикладного искусства различных уровней, получают грамоты, дипломы и призы. </a:t>
            </a:r>
            <a:r>
              <a:rPr lang="ru-RU" dirty="0" smtClean="0"/>
              <a:t>	Результаты </a:t>
            </a:r>
            <a:r>
              <a:rPr lang="ru-RU" dirty="0"/>
              <a:t>труда детей повышают их мотивацию к деятельности, формируют стремление сделать что-то своими руками, что способствует развитию трудовых навыков, а это, несомненно, важно для их дальнейшей социальной адаптации.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63" y="4972594"/>
            <a:ext cx="1257787" cy="16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9" y="423442"/>
            <a:ext cx="11517931" cy="822710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352">
            <a:off x="403586" y="1873453"/>
            <a:ext cx="3024075" cy="2268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58" y="4109480"/>
            <a:ext cx="1990866" cy="26544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9" y="1699347"/>
            <a:ext cx="1585632" cy="21141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156">
            <a:off x="7211999" y="1911963"/>
            <a:ext cx="3030929" cy="22731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6" y="4530219"/>
            <a:ext cx="2897052" cy="2172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4476878"/>
            <a:ext cx="3039292" cy="227946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2141" y="446390"/>
            <a:ext cx="9379165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Песочная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исование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абстрактных символов: букв, цифр, геометрических фигур, миниатюрных фигурок и природных материалов.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1913326" cy="850953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8" y="1704748"/>
            <a:ext cx="1928371" cy="2571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17" y="4059671"/>
            <a:ext cx="2003477" cy="2671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19" y="1701749"/>
            <a:ext cx="2302328" cy="3069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66" y="3826018"/>
            <a:ext cx="2273986" cy="30319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15" y="1538383"/>
            <a:ext cx="2618756" cy="34916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9392" y="618309"/>
            <a:ext cx="9015534" cy="91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rebuchet MS" panose="020B0603020202020204" pitchFamily="34" charset="0"/>
                <a:ea typeface="+mj-ea"/>
                <a:cs typeface="+mj-cs"/>
              </a:rPr>
              <a:t>Изотерапия в коррекционно-развивающей работе с детьми стала одной из наиболее распространенных технологий, как психологической коррекции, так и диагностики, которые неразрывно связны.</a:t>
            </a:r>
          </a:p>
        </p:txBody>
      </p:sp>
    </p:spTree>
    <p:extLst>
      <p:ext uri="{BB962C8B-B14F-4D97-AF65-F5344CB8AC3E}">
        <p14:creationId xmlns:p14="http://schemas.microsoft.com/office/powerpoint/2010/main" val="12287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9" y="1672824"/>
            <a:ext cx="2219128" cy="29588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71" y="4614646"/>
            <a:ext cx="1571481" cy="20953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81" y="1725048"/>
            <a:ext cx="2007806" cy="26770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72" y="3509555"/>
            <a:ext cx="1851702" cy="24775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24" y="1656347"/>
            <a:ext cx="2084070" cy="27787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92" y="3781994"/>
            <a:ext cx="2017670" cy="26902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27" y="4537848"/>
            <a:ext cx="1629079" cy="217210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101927" y="7762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8" y="1632081"/>
            <a:ext cx="2722880" cy="2042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3" y="4828120"/>
            <a:ext cx="2551405" cy="191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23" y="1623085"/>
            <a:ext cx="2254038" cy="300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0" y="4024760"/>
            <a:ext cx="2766423" cy="2074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30" y="4503570"/>
            <a:ext cx="3022707" cy="22670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37" y="1642616"/>
            <a:ext cx="1972544" cy="26300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06" y="1624507"/>
            <a:ext cx="1888171" cy="2517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68732" y="6583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39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pic>
        <p:nvPicPr>
          <p:cNvPr id="5122" name="Picture 2" descr="Методы и приемы работы с детьми с ОВ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37" y="1935199"/>
            <a:ext cx="8743319" cy="43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6425" y="1692925"/>
            <a:ext cx="8659758" cy="396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just">
              <a:lnSpc>
                <a:spcPct val="115000"/>
              </a:lnSpc>
              <a:spcAft>
                <a:spcPts val="0"/>
              </a:spcAft>
              <a:tabLst>
                <a:tab pos="1418590" algn="l"/>
                <a:tab pos="2822575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Личностно-ориентированные технологии в МБОУ «Андринская СОШ» направлены на организацию учебно-воспитательного процесса с учетом индивидуальных особенностей, возможностей и способностей обучающихся.</a:t>
            </a:r>
          </a:p>
          <a:p>
            <a:pPr indent="368300" algn="just">
              <a:lnSpc>
                <a:spcPct val="115000"/>
              </a:lnSpc>
              <a:spcAft>
                <a:spcPts val="0"/>
              </a:spcAft>
              <a:tabLst>
                <a:tab pos="1418590" algn="l"/>
                <a:tab pos="2822575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данной технологии позволяет формировать адаптивные, социально-активные черты обучающихся, чувства взаимопонимания, сотрудничества, уверенности в себе, ответственности за свой выбор.</a:t>
            </a:r>
          </a:p>
          <a:p>
            <a:pPr indent="3683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применения данных видов технологий в процессе обучения у детей с ОВЗ возрастает самооценка, происходит коррекция психических процессов, развиваются умения и навыки, которые способствуют в дальнейшем социальной адаптации.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87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6425" y="1692925"/>
            <a:ext cx="8659758" cy="175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 algn="ctr">
              <a:lnSpc>
                <a:spcPct val="115000"/>
              </a:lnSpc>
              <a:spcAft>
                <a:spcPts val="0"/>
              </a:spcAft>
              <a:tabLst>
                <a:tab pos="1418590" algn="l"/>
                <a:tab pos="2822575" algn="l"/>
              </a:tabLst>
            </a:pP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8300" algn="ctr">
              <a:lnSpc>
                <a:spcPct val="115000"/>
              </a:lnSpc>
              <a:spcAft>
                <a:spcPts val="0"/>
              </a:spcAft>
              <a:tabLst>
                <a:tab pos="1418590" algn="l"/>
                <a:tab pos="2822575" algn="l"/>
              </a:tabLst>
            </a:pP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8300" algn="ctr">
              <a:lnSpc>
                <a:spcPct val="115000"/>
              </a:lnSpc>
              <a:spcAft>
                <a:spcPts val="0"/>
              </a:spcAft>
              <a:tabLst>
                <a:tab pos="1418590" algn="l"/>
                <a:tab pos="2822575" algn="l"/>
              </a:tabLst>
            </a:pPr>
            <a:r>
              <a:rPr lang="ru-RU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внимание!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572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3265" y="1554958"/>
            <a:ext cx="1026702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/>
              <a:t>Одним </a:t>
            </a:r>
            <a:r>
              <a:rPr lang="ru-RU" dirty="0"/>
              <a:t>из основных направлений политики Российской Федерации в области образования и социальной защиты детей – инвалидов, детей с ограниченными возможностями здоровья (далее – ОВЗ), является реализация комплекса мер, направленных на создание детям с ОВЗ и детям-инвалидам равных с другими детьми возможностей для участия в жизни общества, в том числе равные права на получение всех необходимых специальных образовательных и социальных услуг для удовлетворения своих нужд в различных сферах жизнедеятельности. </a:t>
            </a:r>
            <a:endParaRPr lang="ru-RU" dirty="0"/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dirty="0"/>
              <a:t>	Основной </a:t>
            </a:r>
            <a:r>
              <a:rPr lang="ru-RU" dirty="0"/>
              <a:t>задачей в области реализации права на образование детей с ограниченными возможностями здоровья (ОВЗ) является создание условий для получения образования всеми детьми указанной категории с учетом их психофизических особенностей.</a:t>
            </a: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dirty="0"/>
              <a:t>	В </a:t>
            </a:r>
            <a:r>
              <a:rPr lang="ru-RU" dirty="0"/>
              <a:t>МБОУ «Андринская СОШ» соблюдены все выше перечисленные условия, которые способствуют получению образования определенного уровня и определенной направленности, социальному развитию обучающихся детей с ОВЗ, в том числе через организацию системы инклюзивного образования.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572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3265" y="1554958"/>
            <a:ext cx="10267021" cy="5415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/>
              <a:t>Инклюзивное образование –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возможностей.</a:t>
            </a:r>
          </a:p>
          <a:p>
            <a:r>
              <a:rPr lang="ru-RU" dirty="0"/>
              <a:t> Группа обучающихся с ОВЗ чрезвычайно неоднородна. Это определяется, прежде всего тем, что в нее входят дети с разными нарушениями развития.</a:t>
            </a:r>
          </a:p>
          <a:p>
            <a:r>
              <a:rPr lang="ru-RU" dirty="0"/>
              <a:t>	Таким </a:t>
            </a:r>
            <a:r>
              <a:rPr lang="ru-RU" dirty="0"/>
              <a:t>образом, в МБОУ «Андринская СОШ» самым главным приоритетом в работе с такими детьми является индивидуальный подход с учетом специфики психики и здоровья каждого ребенка.</a:t>
            </a:r>
          </a:p>
          <a:p>
            <a:r>
              <a:rPr lang="ru-RU" dirty="0"/>
              <a:t>Особые образовательные потребности различаются у детей разных категорий, поскольку задаются спецификой нарушения психического развития и определяют особую логику построения учебного процесса, находят свое отражение в структуре и содержании образования.</a:t>
            </a:r>
          </a:p>
          <a:p>
            <a:r>
              <a:rPr lang="ru-RU" dirty="0"/>
              <a:t>	На </a:t>
            </a:r>
            <a:r>
              <a:rPr lang="ru-RU" dirty="0"/>
              <a:t>сегодняшний день в МБОУ «Андринская СОШ» одной из основных </a:t>
            </a:r>
            <a:r>
              <a:rPr lang="ru-RU" dirty="0"/>
              <a:t>задач  </a:t>
            </a:r>
            <a:r>
              <a:rPr lang="ru-RU" dirty="0"/>
              <a:t>является </a:t>
            </a:r>
            <a:r>
              <a:rPr lang="ru-RU" dirty="0"/>
              <a:t>поиск </a:t>
            </a:r>
            <a:r>
              <a:rPr lang="ru-RU" dirty="0"/>
              <a:t>наиболее эффективных условий организации обучения детей с ОВЗ. Чтобы заинтересовать обучающихся, сделать обучение осознанным, педагогический коллектив использует в своей работе нестандартные подходы, новые инновационные технологии, создаёт индивидуальные программы развития.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572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3265" y="1554958"/>
            <a:ext cx="10267021" cy="93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526" y="1630591"/>
            <a:ext cx="10007044" cy="357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8300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Следующим очень важным средством активизации учения являются методы и приемы обучения. Именно через использование тех или иных методов реализуется содержание обучения.</a:t>
            </a:r>
          </a:p>
          <a:p>
            <a:pPr indent="368300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При подборе содержания занятий для обучающихся с ОВЗ необходимо учитывать, принцип доступности. Все занятия должны иметь гибкую структуру, разработанную с учетом возрастных особенностей детей и степени выраженности дефекта. Формы работы определяются целями занятий, для которых характерно сочетание как традиционных приемов и методов, так и инновационных технологий.</a:t>
            </a:r>
          </a:p>
          <a:p>
            <a:pPr indent="368300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Настроение детей, их психологическое состояние в конкретные моменты могут стать причиной варьирования методов, приемов и структуры занятий. </a:t>
            </a:r>
          </a:p>
          <a:p>
            <a:pPr indent="368300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Приемы обучения - это конкретные операции взаимодействия учителя и обучающегося в процессе реализации методов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5731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1" y="2054252"/>
            <a:ext cx="10402587" cy="479633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9320702" cy="10307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  <a:ea typeface="+mn-ea"/>
                <a:cs typeface="+mn-cs"/>
              </a:rPr>
              <a:t>Для активизации деятельности обучающихся с ОВЗ можно использовать следующие активные приёмы обучения: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948611" y="2240797"/>
            <a:ext cx="5423051" cy="578836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Наглядные опоры в обучении: алгоритмы, схемы, шаблоны, рисунки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862942" y="3128200"/>
            <a:ext cx="5594391" cy="59908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Использование сигнальных карточек при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выполнении заданий.</a:t>
            </a:r>
            <a:endParaRPr lang="ru-RU" sz="2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862942" y="4065154"/>
            <a:ext cx="5594391" cy="59908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Поэтапное формирование умственных действий.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62944" y="4965916"/>
            <a:ext cx="5594389" cy="744085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Выделение существенных признаков изучаемых явлений (умение анализировать, выделять главное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материале).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862941" y="5893877"/>
            <a:ext cx="5594392" cy="59908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Деление крупного материала на мелкие, связанные между собой части.</a:t>
            </a:r>
          </a:p>
        </p:txBody>
      </p:sp>
      <p:sp>
        <p:nvSpPr>
          <p:cNvPr id="16" name="Овал 15"/>
          <p:cNvSpPr/>
          <p:nvPr/>
        </p:nvSpPr>
        <p:spPr>
          <a:xfrm>
            <a:off x="4166591" y="2083883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175300" y="3054283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2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62789" y="3921869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3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62789" y="4845684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4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162789" y="5752659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5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610" y="1557693"/>
            <a:ext cx="495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Приёмы обучения</a:t>
            </a:r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5" name="Picture 2" descr="Схемы. Использование наглядного материала при обучени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6" y="1600365"/>
            <a:ext cx="1899541" cy="22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игнальные карточки «Средства оперативной обратной связи» - Разное -  Оформление - Методическая копилка - Сайт учителя начальных классов Ранько  Елены Алексеевн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67" y="3041484"/>
            <a:ext cx="2273164" cy="17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еория планомерно-поэтапного формирования умственных действий и понятий —  Википедия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2" y="4707650"/>
            <a:ext cx="1993647" cy="199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" y="2047950"/>
            <a:ext cx="10432334" cy="48100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9320702" cy="10307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  <a:ea typeface="+mn-ea"/>
                <a:cs typeface="+mn-cs"/>
              </a:rPr>
              <a:t>Для активизации деятельности обучающихся с ОВЗ можно использовать следующие активные приёмы обучения: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948610" y="2297856"/>
            <a:ext cx="5353629" cy="60369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Создание доброжелательной атмосферы на </a:t>
            </a:r>
            <a:r>
              <a:rPr lang="ru-RU" dirty="0" smtClean="0">
                <a:solidFill>
                  <a:schemeClr val="tx1"/>
                </a:solidFill>
              </a:rPr>
              <a:t>уроке.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788450" y="3153430"/>
            <a:ext cx="5513790" cy="59163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Авансирование </a:t>
            </a:r>
            <a:r>
              <a:rPr lang="ru-RU" dirty="0" smtClean="0">
                <a:solidFill>
                  <a:schemeClr val="tx1"/>
                </a:solidFill>
              </a:rPr>
              <a:t>успеха.</a:t>
            </a:r>
            <a:endParaRPr lang="ru-RU" sz="2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862943" y="4065154"/>
            <a:ext cx="5439296" cy="59035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Использование сюрпризных моментов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905037" y="4950543"/>
            <a:ext cx="5477804" cy="753157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Использование наглядности и зрительных стимулов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929322" y="5902950"/>
            <a:ext cx="5550715" cy="80155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Привлечение дополнительных ресурсов (специальная индивидуальная помощь, оборудование, другие вспомогательные средства).</a:t>
            </a:r>
          </a:p>
        </p:txBody>
      </p:sp>
      <p:sp>
        <p:nvSpPr>
          <p:cNvPr id="16" name="Овал 15"/>
          <p:cNvSpPr/>
          <p:nvPr/>
        </p:nvSpPr>
        <p:spPr>
          <a:xfrm>
            <a:off x="4166591" y="2083883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6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162789" y="3026361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7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62789" y="3921869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8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62789" y="4845684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9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162789" y="5752659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10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610" y="1557693"/>
            <a:ext cx="495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Приёмы обучения</a:t>
            </a:r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Доброжелательная атмосфера — половина успеха | Английский язык |  СОВРЕМЕННЫЙ УР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7" y="2126290"/>
            <a:ext cx="1769271" cy="18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юрпризные моменты на праздниках. | Подслушано: Воспитатели | ВКонтакт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19" y="2835941"/>
            <a:ext cx="1833353" cy="12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азвитие зрительного восприятия младших школьник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3" y="4149465"/>
            <a:ext cx="2834986" cy="246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8" y="1887823"/>
            <a:ext cx="10768343" cy="496497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9320702" cy="10307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  <a:ea typeface="+mn-ea"/>
                <a:cs typeface="+mn-cs"/>
              </a:rPr>
              <a:t>Для активизации деятельности обучающихся с ОВЗ можно использовать следующие активные приёмы обучения: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948610" y="2297856"/>
            <a:ext cx="5353629" cy="72031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Узелки на память (составление, запись и вывешивание на доску основных моментов изучения темы, выводов, которые нужно запомнить).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788450" y="3153430"/>
            <a:ext cx="5594391" cy="98151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Использование картинного материала для смены вида деятельности в ходе занятия, развития зрительного восприятия, внимания и памяти, активизации словарного запаса, развития связной речи.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846743" y="4370310"/>
            <a:ext cx="5439296" cy="59035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Использование вставок на доску (буквы, слова) при выполнении </a:t>
            </a:r>
            <a:r>
              <a:rPr lang="ru-RU" dirty="0" smtClean="0">
                <a:solidFill>
                  <a:schemeClr val="tx1"/>
                </a:solidFill>
              </a:rPr>
              <a:t>задания.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46743" y="5373175"/>
            <a:ext cx="5536098" cy="79249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Восприятие материала на определённом этапе занятия с </a:t>
            </a:r>
            <a:r>
              <a:rPr lang="ru-RU" b="1" dirty="0">
                <a:solidFill>
                  <a:schemeClr val="tx1"/>
                </a:solidFill>
              </a:rPr>
              <a:t>закрытыми глазами </a:t>
            </a:r>
            <a:r>
              <a:rPr lang="ru-RU" dirty="0">
                <a:solidFill>
                  <a:schemeClr val="tx1"/>
                </a:solidFill>
              </a:rPr>
              <a:t>используется для развития слухового восприятия, внимания и </a:t>
            </a:r>
            <a:r>
              <a:rPr lang="ru-RU" dirty="0" smtClean="0">
                <a:solidFill>
                  <a:schemeClr val="tx1"/>
                </a:solidFill>
              </a:rPr>
              <a:t>памяти.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166591" y="2083883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11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162789" y="3026361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12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22661" y="4169378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13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65734" y="5265097"/>
            <a:ext cx="858982" cy="829424"/>
          </a:xfrm>
          <a:prstGeom prst="ellipse">
            <a:avLst/>
          </a:prstGeom>
          <a:solidFill>
            <a:srgbClr val="CEB46D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14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610" y="1374958"/>
            <a:ext cx="495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Приёмы обучения</a:t>
            </a:r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Презентация к уроку обучения грамоте «Узелки на память» УМК &quot;Перспектив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3" y="2246835"/>
            <a:ext cx="2417585" cy="18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спользование вставок на доску (буквы, слова) при выполнении зада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1" y="4262609"/>
            <a:ext cx="3017974" cy="22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572"/>
            <a:ext cx="11904617" cy="548887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1930" y="1639299"/>
            <a:ext cx="104708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Наиболее </a:t>
            </a:r>
            <a:r>
              <a:rPr lang="ru-RU" sz="2000" dirty="0"/>
              <a:t>приемлемыми методами в практической работе учителя с обучающимся с ОВЗ, считаются объяснительно-иллюстративный, частично поисковый, коммуникативный, информационно – коммуникационный, методы контроля, самоконтроля и взаимоконтроля.</a:t>
            </a:r>
          </a:p>
          <a:p>
            <a:r>
              <a:rPr lang="ru-RU" sz="2000" dirty="0" smtClean="0"/>
              <a:t>	Активный </a:t>
            </a:r>
            <a:r>
              <a:rPr lang="ru-RU" sz="2000" dirty="0"/>
              <a:t>метод рефлексии, необходимый в процессе коррекционно-­развивающего занятия и на завершающем этапе всего занятия. В современной педагогической науке под рефлексией обычно понимают самоанализ деятельности и ее результатов.</a:t>
            </a:r>
          </a:p>
          <a:p>
            <a:r>
              <a:rPr lang="ru-RU" sz="2000" dirty="0" smtClean="0"/>
              <a:t>	Данные </a:t>
            </a:r>
            <a:r>
              <a:rPr lang="ru-RU" sz="2000" dirty="0"/>
              <a:t>виды рефлексии (рефлексия настроения и эмоционального состояния) можно проводить как индивидуально, так и коллективно. На занятиях при работе с детьми с ОВЗ наиболее часто используется рефлексия настроения и эмоционального состояния. Широко используется приём с различными цветовыми изображениями.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Рефлексия настроения и эмоционального состояни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16" y="4809398"/>
            <a:ext cx="3087136" cy="17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" y="1306424"/>
            <a:ext cx="11904617" cy="548887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«Инклюзивное образование: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эффективные практики обучения лиц с ОВЗ»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1930" y="1639299"/>
            <a:ext cx="1047082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i="1" dirty="0"/>
              <a:t> Активные методы обучения, игровые методы</a:t>
            </a:r>
            <a:r>
              <a:rPr lang="ru-RU" dirty="0"/>
              <a:t> - очень гибкие методы, многие из них можно использовать с разными возрастными группами и в разных условиях. Если привычной и желанной формой деятельности для ребенка является игра, значит, процесс обучения не может проходить без неё. </a:t>
            </a:r>
            <a:endParaRPr lang="ru-RU" dirty="0" smtClean="0"/>
          </a:p>
          <a:p>
            <a:r>
              <a:rPr lang="ru-RU" dirty="0"/>
              <a:t>	</a:t>
            </a:r>
            <a:r>
              <a:rPr lang="ru-RU" dirty="0" smtClean="0"/>
              <a:t>Тактильные </a:t>
            </a:r>
            <a:r>
              <a:rPr lang="ru-RU" dirty="0"/>
              <a:t>ощущения, мелкая моторика, мыслительные операции развиваются в детской игре. Работа с ребёнком должна быть игровой, динамичной, эмоционально приятной, неутомимой и разнообразной.</a:t>
            </a:r>
          </a:p>
          <a:p>
            <a:r>
              <a:rPr lang="ru-RU" dirty="0"/>
              <a:t>В своей деятельности педагогический коллектив МБОУ «Андринская СОШ» используют игровые методы постоянно, т.к. их обучающиеся по интеллектуальному развитию находятся на уровне ниже возрастной нормы.</a:t>
            </a:r>
          </a:p>
          <a:p>
            <a:r>
              <a:rPr lang="ru-RU" dirty="0" smtClean="0"/>
              <a:t>	Дидактические</a:t>
            </a:r>
            <a:r>
              <a:rPr lang="ru-RU" dirty="0"/>
              <a:t>, компьютерные игры в основном используют для активизации познавательной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0914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1648</Words>
  <Application>Microsoft Office PowerPoint</Application>
  <PresentationFormat>Широкоэкранный</PresentationFormat>
  <Paragraphs>110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Trebuchet MS</vt:lpstr>
      <vt:lpstr>Тема Office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Елена</cp:lastModifiedBy>
  <cp:revision>128</cp:revision>
  <cp:lastPrinted>2023-07-12T12:50:19Z</cp:lastPrinted>
  <dcterms:created xsi:type="dcterms:W3CDTF">2023-03-23T08:12:55Z</dcterms:created>
  <dcterms:modified xsi:type="dcterms:W3CDTF">2023-08-18T16:31:18Z</dcterms:modified>
</cp:coreProperties>
</file>